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261" r:id="rId2"/>
    <p:sldId id="285" r:id="rId3"/>
    <p:sldId id="28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7" r:id="rId14"/>
    <p:sldId id="288" r:id="rId15"/>
    <p:sldId id="289" r:id="rId16"/>
    <p:sldId id="290" r:id="rId17"/>
    <p:sldId id="275" r:id="rId18"/>
    <p:sldId id="291" r:id="rId19"/>
    <p:sldId id="292" r:id="rId20"/>
    <p:sldId id="257" r:id="rId21"/>
    <p:sldId id="259" r:id="rId22"/>
    <p:sldId id="281" r:id="rId23"/>
    <p:sldId id="282" r:id="rId24"/>
    <p:sldId id="273" r:id="rId25"/>
    <p:sldId id="271" r:id="rId26"/>
    <p:sldId id="274" r:id="rId27"/>
    <p:sldId id="272" r:id="rId28"/>
    <p:sldId id="276" r:id="rId29"/>
    <p:sldId id="277" r:id="rId30"/>
    <p:sldId id="280" r:id="rId31"/>
    <p:sldId id="283" r:id="rId32"/>
    <p:sldId id="279" r:id="rId33"/>
    <p:sldId id="278" r:id="rId34"/>
    <p:sldId id="284" r:id="rId35"/>
    <p:sldId id="293" r:id="rId36"/>
    <p:sldId id="294" r:id="rId37"/>
    <p:sldId id="298" r:id="rId38"/>
    <p:sldId id="297" r:id="rId39"/>
    <p:sldId id="295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68" d="100"/>
          <a:sy n="68" d="100"/>
        </p:scale>
        <p:origin x="155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58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9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6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5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6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5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1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4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8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k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EB18DB-A125-4CB9-B3C8-C02B66C79FC7}"/>
              </a:ext>
            </a:extLst>
          </p:cNvPr>
          <p:cNvGrpSpPr/>
          <p:nvPr/>
        </p:nvGrpSpPr>
        <p:grpSpPr>
          <a:xfrm>
            <a:off x="369238" y="2567678"/>
            <a:ext cx="9953336" cy="3482926"/>
            <a:chOff x="637341" y="2567678"/>
            <a:chExt cx="9953336" cy="34829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553BE8-5797-4763-95E6-8061DDA2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41" y="2567678"/>
              <a:ext cx="4653193" cy="319546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70524B-BC64-43BC-9CFA-25E64DD5B070}"/>
                </a:ext>
              </a:extLst>
            </p:cNvPr>
            <p:cNvSpPr/>
            <p:nvPr/>
          </p:nvSpPr>
          <p:spPr>
            <a:xfrm>
              <a:off x="1732975" y="2840477"/>
              <a:ext cx="845797" cy="359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FA9ACB9-A676-4341-A98B-8035CB91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5906" y="2567678"/>
              <a:ext cx="5244771" cy="3482926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208195" y="2567678"/>
              <a:ext cx="690665" cy="700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0584AC6-2852-4A67-89B2-B8C2AF91EC16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85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947386" y="3073941"/>
            <a:ext cx="845797" cy="204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42C784-50A7-4888-A06B-CBC261F2FA30}"/>
              </a:ext>
            </a:extLst>
          </p:cNvPr>
          <p:cNvGrpSpPr/>
          <p:nvPr/>
        </p:nvGrpSpPr>
        <p:grpSpPr>
          <a:xfrm>
            <a:off x="463262" y="2337600"/>
            <a:ext cx="9765287" cy="4586163"/>
            <a:chOff x="550065" y="2337600"/>
            <a:chExt cx="9765287" cy="45861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02F64-32AB-4A5A-BA74-24EE1CAF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6996" y="2337601"/>
              <a:ext cx="5708356" cy="458616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B91A47-C119-4980-BDF4-EAC2695D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065" y="2337600"/>
              <a:ext cx="3856566" cy="36867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461174" y="3176081"/>
              <a:ext cx="2854178" cy="2232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F692D4-792F-41B4-B52A-B61EDDC670A1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7527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2A9F25-0B35-474C-8E78-FC131BB24797}"/>
              </a:ext>
            </a:extLst>
          </p:cNvPr>
          <p:cNvGrpSpPr/>
          <p:nvPr/>
        </p:nvGrpSpPr>
        <p:grpSpPr>
          <a:xfrm>
            <a:off x="2382035" y="2359641"/>
            <a:ext cx="5927742" cy="4998912"/>
            <a:chOff x="508327" y="2359641"/>
            <a:chExt cx="5927742" cy="49989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BB8ABE-28C9-46B7-BA5E-CA8F6DB2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327" y="2359641"/>
              <a:ext cx="5927742" cy="49989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3A755B-9ACC-4967-9DCA-C3B2206F8625}"/>
                </a:ext>
              </a:extLst>
            </p:cNvPr>
            <p:cNvSpPr/>
            <p:nvPr/>
          </p:nvSpPr>
          <p:spPr>
            <a:xfrm>
              <a:off x="2042808" y="37658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6EFD0A-48FE-48C1-B1C2-04075EB7E824}"/>
                </a:ext>
              </a:extLst>
            </p:cNvPr>
            <p:cNvSpPr/>
            <p:nvPr/>
          </p:nvSpPr>
          <p:spPr>
            <a:xfrm>
              <a:off x="801298" y="43754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9B88D9-4AB3-4B35-B15B-1C602D04FFEE}"/>
                </a:ext>
              </a:extLst>
            </p:cNvPr>
            <p:cNvSpPr/>
            <p:nvPr/>
          </p:nvSpPr>
          <p:spPr>
            <a:xfrm>
              <a:off x="5214015" y="4815191"/>
              <a:ext cx="661492" cy="2140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257469-0991-4B72-9986-52231734E549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1750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DB69BB-3DD6-4125-AEB6-A81CE4B5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6" y="2359641"/>
            <a:ext cx="9904702" cy="3919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3A47-B4F8-463C-AA2D-CD1F0312B597}"/>
              </a:ext>
            </a:extLst>
          </p:cNvPr>
          <p:cNvSpPr txBox="1"/>
          <p:nvPr/>
        </p:nvSpPr>
        <p:spPr>
          <a:xfrm>
            <a:off x="473466" y="6371694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D062D-83ED-4ADD-87AE-96D14B8CE941}"/>
              </a:ext>
            </a:extLst>
          </p:cNvPr>
          <p:cNvSpPr/>
          <p:nvPr/>
        </p:nvSpPr>
        <p:spPr>
          <a:xfrm>
            <a:off x="1364336" y="5009744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2130B0-74C0-497E-9B7C-7570B0A6A17C}"/>
              </a:ext>
            </a:extLst>
          </p:cNvPr>
          <p:cNvSpPr/>
          <p:nvPr/>
        </p:nvSpPr>
        <p:spPr>
          <a:xfrm>
            <a:off x="1237873" y="3740732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BDD52-5FD2-49F0-9BFB-4F71F968F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0108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B7BC31-6B55-4A4A-8FF7-2B973930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359641"/>
            <a:ext cx="9169956" cy="3287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05F816-7977-43D6-A295-C1D6DDED25FA}"/>
              </a:ext>
            </a:extLst>
          </p:cNvPr>
          <p:cNvSpPr/>
          <p:nvPr/>
        </p:nvSpPr>
        <p:spPr>
          <a:xfrm>
            <a:off x="1666327" y="2534692"/>
            <a:ext cx="3758448" cy="39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B368D5-C9DF-4EE9-8A1B-E6CF5D6532D0}"/>
              </a:ext>
            </a:extLst>
          </p:cNvPr>
          <p:cNvSpPr/>
          <p:nvPr/>
        </p:nvSpPr>
        <p:spPr>
          <a:xfrm>
            <a:off x="1666327" y="4455268"/>
            <a:ext cx="3995171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08327" y="5822065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D6B47-FEF1-4B4D-BAA5-F5D740E88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910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50550" y="5539799"/>
            <a:ext cx="8033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Predict </a:t>
            </a:r>
            <a:r>
              <a:rPr lang="ko-KR" altLang="en-US" sz="1600" dirty="0">
                <a:latin typeface="+mn-ea"/>
              </a:rPr>
              <a:t>예측 함수 활용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For </a:t>
            </a:r>
            <a:r>
              <a:rPr lang="ko-KR" altLang="en-US" sz="1600" dirty="0">
                <a:latin typeface="+mn-ea"/>
              </a:rPr>
              <a:t>구간 결과 값에 대해 클래스 별로 소수점 자리 출력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프로그램 수정 구간에 대해 출력 가능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DB680C-AB38-46BA-8354-1AD8DFF6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" y="2426904"/>
            <a:ext cx="7953375" cy="29813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0EB140-3E38-4704-BDE6-D6CB7F5D9A8B}"/>
              </a:ext>
            </a:extLst>
          </p:cNvPr>
          <p:cNvSpPr/>
          <p:nvPr/>
        </p:nvSpPr>
        <p:spPr>
          <a:xfrm>
            <a:off x="1260887" y="2872232"/>
            <a:ext cx="1599045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896B7A1-040A-430C-BFE1-1ED98EEA6A9E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>
            <a:off x="432671" y="3156507"/>
            <a:ext cx="958698" cy="563423"/>
          </a:xfrm>
          <a:prstGeom prst="bentConnector4">
            <a:avLst>
              <a:gd name="adj1" fmla="val 298"/>
              <a:gd name="adj2" fmla="val 1405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735CD1-FCE0-43E4-BC41-63853252FA56}"/>
              </a:ext>
            </a:extLst>
          </p:cNvPr>
          <p:cNvSpPr/>
          <p:nvPr/>
        </p:nvSpPr>
        <p:spPr>
          <a:xfrm>
            <a:off x="1193731" y="4298747"/>
            <a:ext cx="6958047" cy="80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F4872-2248-4DB3-88F0-5C1188896F67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6963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무료 </a:t>
            </a:r>
            <a:r>
              <a:rPr lang="ko-KR" altLang="en-US" sz="1600" b="1" dirty="0" err="1">
                <a:latin typeface="+mn-ea"/>
              </a:rPr>
              <a:t>웹호스팅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5C7DB-0FD3-4C8E-B22C-EA847E9ED0F4}"/>
              </a:ext>
            </a:extLst>
          </p:cNvPr>
          <p:cNvSpPr txBox="1"/>
          <p:nvPr/>
        </p:nvSpPr>
        <p:spPr>
          <a:xfrm>
            <a:off x="568080" y="2417039"/>
            <a:ext cx="2667489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https://app.netlify.com/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53837A-282E-4D62-A000-21147381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2961329"/>
            <a:ext cx="4817684" cy="3827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AE546C-95BA-40DE-95E1-34715B4C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92" y="2810993"/>
            <a:ext cx="4668178" cy="16742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9F19EA-9300-41C9-88E5-DE4AA824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92" y="4605744"/>
            <a:ext cx="2352272" cy="2484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B9A0FA-7736-4710-BFB9-35E55C2E53C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5598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호스팅 프로그래밍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E0009B-C30A-4998-8BA1-ABA5EE50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" y="2436040"/>
            <a:ext cx="4768084" cy="47289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6E336E-9BD1-4204-BE64-549DB05748C6}"/>
              </a:ext>
            </a:extLst>
          </p:cNvPr>
          <p:cNvSpPr/>
          <p:nvPr/>
        </p:nvSpPr>
        <p:spPr>
          <a:xfrm>
            <a:off x="1022442" y="2734049"/>
            <a:ext cx="340699" cy="24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72E14D9-52E3-44F7-A600-74984EE3A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44" y="2276577"/>
            <a:ext cx="1743075" cy="1400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FDE011-EDBB-433F-9BDA-110E511A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00" y="6047664"/>
            <a:ext cx="981075" cy="1095375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491583F-3342-4B9F-A56F-71D0FB788011}"/>
              </a:ext>
            </a:extLst>
          </p:cNvPr>
          <p:cNvSpPr/>
          <p:nvPr/>
        </p:nvSpPr>
        <p:spPr>
          <a:xfrm rot="10800000">
            <a:off x="4834645" y="6391070"/>
            <a:ext cx="1391055" cy="40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96528-1B32-4440-B20F-61FC6BEF0F7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704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DF534C-AEA5-47C4-9437-BE7C6A31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734048"/>
            <a:ext cx="4056447" cy="29125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96034D-1FBC-4C0F-BE5D-DDB703F0EBC3}"/>
              </a:ext>
            </a:extLst>
          </p:cNvPr>
          <p:cNvSpPr/>
          <p:nvPr/>
        </p:nvSpPr>
        <p:spPr>
          <a:xfrm>
            <a:off x="670614" y="3249614"/>
            <a:ext cx="1711030" cy="311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C5593-8011-4ACD-9151-2E612A181E68}"/>
              </a:ext>
            </a:extLst>
          </p:cNvPr>
          <p:cNvSpPr txBox="1"/>
          <p:nvPr/>
        </p:nvSpPr>
        <p:spPr>
          <a:xfrm>
            <a:off x="5051213" y="2564771"/>
            <a:ext cx="341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</a:rPr>
              <a:t>주소를 통해 온라인 공유 활동 가능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1FCDD5-F50F-459F-819C-902C5607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615" y="3027362"/>
            <a:ext cx="4552950" cy="1504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A09856-E24E-4795-AF65-36D58B338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483" y="4455616"/>
            <a:ext cx="2455880" cy="3104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50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5BA7C7-FAA3-4FA9-910D-C38EC605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2669166"/>
            <a:ext cx="66960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1475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티처블머신과</a:t>
            </a:r>
            <a:b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</a:br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피지컬컴퓨팅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구현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B8D60-F47C-430D-ABD5-7E96C1CF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82523"/>
            <a:ext cx="3703174" cy="293811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BC2426-33CF-4E11-9312-308BF656FAFB}"/>
              </a:ext>
            </a:extLst>
          </p:cNvPr>
          <p:cNvSpPr/>
          <p:nvPr/>
        </p:nvSpPr>
        <p:spPr>
          <a:xfrm>
            <a:off x="6248400" y="192024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학습 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F45FC4-440E-4A1E-821D-A126439260E9}"/>
              </a:ext>
            </a:extLst>
          </p:cNvPr>
          <p:cNvSpPr/>
          <p:nvPr/>
        </p:nvSpPr>
        <p:spPr>
          <a:xfrm>
            <a:off x="7106920" y="3332797"/>
            <a:ext cx="5486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8E80-8F52-4533-8B65-956D20D09A95}"/>
              </a:ext>
            </a:extLst>
          </p:cNvPr>
          <p:cNvSpPr/>
          <p:nvPr/>
        </p:nvSpPr>
        <p:spPr>
          <a:xfrm>
            <a:off x="6248400" y="420218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제작한 모델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58075B-365F-4299-980B-FA7934132C3C}"/>
              </a:ext>
            </a:extLst>
          </p:cNvPr>
          <p:cNvSpPr/>
          <p:nvPr/>
        </p:nvSpPr>
        <p:spPr>
          <a:xfrm>
            <a:off x="6151880" y="3346007"/>
            <a:ext cx="95504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1CE91A-D95B-44BA-99C3-C720DDBC0045}"/>
              </a:ext>
            </a:extLst>
          </p:cNvPr>
          <p:cNvSpPr/>
          <p:nvPr/>
        </p:nvSpPr>
        <p:spPr>
          <a:xfrm>
            <a:off x="5125720" y="2688657"/>
            <a:ext cx="955040" cy="1741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학</a:t>
            </a:r>
            <a:endParaRPr lang="en-US" altLang="ko-KR" dirty="0"/>
          </a:p>
          <a:p>
            <a:pPr algn="ctr"/>
            <a:r>
              <a:rPr lang="ko-KR" altLang="en-US" dirty="0"/>
              <a:t>습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BE4F-A812-4653-A575-8A988DC0A512}"/>
              </a:ext>
            </a:extLst>
          </p:cNvPr>
          <p:cNvSpPr txBox="1"/>
          <p:nvPr/>
        </p:nvSpPr>
        <p:spPr>
          <a:xfrm>
            <a:off x="1430671" y="5550093"/>
            <a:ext cx="7390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전이학습 </a:t>
            </a:r>
            <a:r>
              <a:rPr lang="en-US" altLang="ko-KR" dirty="0"/>
              <a:t>: </a:t>
            </a:r>
            <a:r>
              <a:rPr lang="ko-KR" altLang="en-US" dirty="0"/>
              <a:t>높은 정확도를 짧은 시간 안에 달성 할 수 있는 방법으로 </a:t>
            </a:r>
            <a:r>
              <a:rPr lang="ko-KR" altLang="en-US" dirty="0" err="1"/>
              <a:t>컵퓨터</a:t>
            </a:r>
            <a:r>
              <a:rPr lang="ko-KR" altLang="en-US" dirty="0"/>
              <a:t> 비전에서 이야기하는 전이 학습은 사전 학습된 모델을 이용하여 결과 값에 도출함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완료된 모델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C1EC2-AF6B-456B-B1BF-BD101B4DA697}"/>
              </a:ext>
            </a:extLst>
          </p:cNvPr>
          <p:cNvSpPr/>
          <p:nvPr/>
        </p:nvSpPr>
        <p:spPr>
          <a:xfrm>
            <a:off x="1260887" y="3401898"/>
            <a:ext cx="8834485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D6662"/>
                </a:solidFill>
              </a:rPr>
              <a:t>피지컬 컴퓨팅</a:t>
            </a:r>
            <a:endParaRPr lang="en-US" altLang="ko-KR" sz="2000" b="1" dirty="0">
              <a:solidFill>
                <a:srgbClr val="FD666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피지컬컴퓨팅은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소프트웨어로 처리된 결과들이 현실세계로 동작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등 다양한 물리적인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방식으로 구현 하는 것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95707-3D5F-4D84-AD0B-DBF757AC01D5}"/>
              </a:ext>
            </a:extLst>
          </p:cNvPr>
          <p:cNvSpPr/>
          <p:nvPr/>
        </p:nvSpPr>
        <p:spPr>
          <a:xfrm>
            <a:off x="1657564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  <a:br>
              <a:rPr lang="en-US" altLang="ko-KR" dirty="0"/>
            </a:br>
            <a:r>
              <a:rPr lang="en-US" altLang="ko-KR" dirty="0"/>
              <a:t>(AI </a:t>
            </a:r>
            <a:r>
              <a:rPr lang="ko-KR" altLang="en-US" dirty="0"/>
              <a:t>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68045AF-FEC3-48A7-AF42-FD423C643A6D}"/>
              </a:ext>
            </a:extLst>
          </p:cNvPr>
          <p:cNvSpPr/>
          <p:nvPr/>
        </p:nvSpPr>
        <p:spPr>
          <a:xfrm>
            <a:off x="4392658" y="2431656"/>
            <a:ext cx="105448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D42D03-0C81-4869-9D97-A4D6DB7E0441}"/>
              </a:ext>
            </a:extLst>
          </p:cNvPr>
          <p:cNvSpPr/>
          <p:nvPr/>
        </p:nvSpPr>
        <p:spPr>
          <a:xfrm>
            <a:off x="6031317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동작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B5174E1-2D6B-4C2D-8257-4111B993D3F7}"/>
              </a:ext>
            </a:extLst>
          </p:cNvPr>
          <p:cNvSpPr/>
          <p:nvPr/>
        </p:nvSpPr>
        <p:spPr>
          <a:xfrm>
            <a:off x="1920421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티처블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머신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E872C-5EF3-4332-AE78-DADFE2E37B0A}"/>
              </a:ext>
            </a:extLst>
          </p:cNvPr>
          <p:cNvSpPr/>
          <p:nvPr/>
        </p:nvSpPr>
        <p:spPr>
          <a:xfrm rot="2865695">
            <a:off x="6411233" y="5630202"/>
            <a:ext cx="74328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901395-D331-491A-9DC1-BC907EB02FD6}"/>
              </a:ext>
            </a:extLst>
          </p:cNvPr>
          <p:cNvSpPr/>
          <p:nvPr/>
        </p:nvSpPr>
        <p:spPr>
          <a:xfrm>
            <a:off x="6294174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아두이노</a:t>
            </a:r>
            <a:endParaRPr lang="en-US" altLang="ko-KR" sz="24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57D6D-6D2B-4465-9487-3F649E11FA5D}"/>
              </a:ext>
            </a:extLst>
          </p:cNvPr>
          <p:cNvSpPr/>
          <p:nvPr/>
        </p:nvSpPr>
        <p:spPr>
          <a:xfrm>
            <a:off x="4188449" y="465435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P5</a:t>
            </a:r>
            <a:endParaRPr lang="ko-KR" altLang="en-US" sz="24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9D51C1-290E-4FB4-B2E3-298945FC06B4}"/>
              </a:ext>
            </a:extLst>
          </p:cNvPr>
          <p:cNvSpPr/>
          <p:nvPr/>
        </p:nvSpPr>
        <p:spPr>
          <a:xfrm rot="18759974">
            <a:off x="3577585" y="5630202"/>
            <a:ext cx="694387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37229" cy="400110"/>
            <a:chOff x="143742" y="1435101"/>
            <a:chExt cx="13372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679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B161B-EA57-4020-9397-40F54167D5F4}"/>
              </a:ext>
            </a:extLst>
          </p:cNvPr>
          <p:cNvSpPr txBox="1"/>
          <p:nvPr/>
        </p:nvSpPr>
        <p:spPr>
          <a:xfrm>
            <a:off x="743248" y="1928149"/>
            <a:ext cx="629763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https://editor.p5js.org/gbose/present/2BN5HQYNK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E1047-DD9E-4748-99D9-F11B60B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8" y="2947615"/>
            <a:ext cx="4025309" cy="2676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C33C94-0F6F-45D1-8FC2-11D9EA23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7" y="2947615"/>
            <a:ext cx="4025309" cy="2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5410F-3AD7-496A-8CA7-E7996BE8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2337599"/>
            <a:ext cx="3470645" cy="33475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09A93B-3919-445A-9130-69B0B1DFFB10}"/>
              </a:ext>
            </a:extLst>
          </p:cNvPr>
          <p:cNvSpPr/>
          <p:nvPr/>
        </p:nvSpPr>
        <p:spPr>
          <a:xfrm>
            <a:off x="4453432" y="2337599"/>
            <a:ext cx="5807137" cy="310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</a:rPr>
              <a:t>p5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자바스크립트로 만들어진 새로운 라이브러리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디자이너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아티스트등이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조금 더 쉽게  작성된 프로세싱 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프로세싱 언어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프로그래머가 아닌 사람들을 위해 시각 적으로 접근하며 그래픽 사용자 인터페이스 위주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결과물을 웹상에서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9EA03-E6E7-41F6-B40C-0CDBEFE4C276}"/>
              </a:ext>
            </a:extLst>
          </p:cNvPr>
          <p:cNvSpPr txBox="1"/>
          <p:nvPr/>
        </p:nvSpPr>
        <p:spPr>
          <a:xfrm>
            <a:off x="743248" y="6303598"/>
            <a:ext cx="534534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https://p5js.org/ko/</a:t>
            </a:r>
            <a:endParaRPr lang="en-US" altLang="ko-KR" dirty="0"/>
          </a:p>
          <a:p>
            <a:r>
              <a:rPr lang="ko-KR" altLang="en-US" dirty="0"/>
              <a:t>또는 구글 </a:t>
            </a:r>
            <a:r>
              <a:rPr lang="en-US" altLang="ko-KR" dirty="0"/>
              <a:t>p5 </a:t>
            </a:r>
            <a:r>
              <a:rPr lang="ko-KR" altLang="en-US" dirty="0"/>
              <a:t>검색 후 접속</a:t>
            </a:r>
          </a:p>
        </p:txBody>
      </p:sp>
    </p:spTree>
    <p:extLst>
      <p:ext uri="{BB962C8B-B14F-4D97-AF65-F5344CB8AC3E}">
        <p14:creationId xmlns:p14="http://schemas.microsoft.com/office/powerpoint/2010/main" val="133614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9630CF-7C5C-4C5F-9951-ADEA560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1" y="1928149"/>
            <a:ext cx="5172075" cy="1495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CC3590-9FB0-4B7F-9F21-6E6F2E829908}"/>
              </a:ext>
            </a:extLst>
          </p:cNvPr>
          <p:cNvSpPr txBox="1"/>
          <p:nvPr/>
        </p:nvSpPr>
        <p:spPr>
          <a:xfrm>
            <a:off x="637341" y="3270504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https://github.com/p5-serial/p5.serialcontrol/releases/tag/0.1.2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D656EF-869A-4EF9-A152-B5A37BA4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3895217"/>
            <a:ext cx="10167577" cy="24513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83BEBF-50DD-4EE7-8F8C-38C3E202D9CE}"/>
              </a:ext>
            </a:extLst>
          </p:cNvPr>
          <p:cNvSpPr txBox="1"/>
          <p:nvPr/>
        </p:nvSpPr>
        <p:spPr>
          <a:xfrm>
            <a:off x="310270" y="6346589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 통신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0841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113356" cy="400110"/>
            <a:chOff x="143742" y="1435101"/>
            <a:chExt cx="311335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55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 SERIAL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CONTROL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55A0C-3AE2-487C-913C-E9A08A3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445916"/>
            <a:ext cx="6365815" cy="36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DBAB6-7630-4592-9834-B3547876DA79}"/>
              </a:ext>
            </a:extLst>
          </p:cNvPr>
          <p:cNvSpPr/>
          <p:nvPr/>
        </p:nvSpPr>
        <p:spPr>
          <a:xfrm>
            <a:off x="568080" y="3394953"/>
            <a:ext cx="692807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C1CCC6-271D-461C-91ED-4809F9090FB9}"/>
              </a:ext>
            </a:extLst>
          </p:cNvPr>
          <p:cNvSpPr/>
          <p:nvPr/>
        </p:nvSpPr>
        <p:spPr>
          <a:xfrm>
            <a:off x="652634" y="4775131"/>
            <a:ext cx="1643094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D3D56-CCEC-42FC-B0AE-8575E8F4874A}"/>
              </a:ext>
            </a:extLst>
          </p:cNvPr>
          <p:cNvSpPr txBox="1"/>
          <p:nvPr/>
        </p:nvSpPr>
        <p:spPr>
          <a:xfrm>
            <a:off x="7078547" y="3198717"/>
            <a:ext cx="3551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Info</a:t>
            </a:r>
          </a:p>
          <a:p>
            <a:r>
              <a:rPr lang="ko-KR" altLang="en-US" sz="1400" dirty="0"/>
              <a:t>현재 컴퓨터에 연결되어 있는 통신 포트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</a:t>
            </a:r>
            <a:r>
              <a:rPr lang="ko-KR" altLang="en-US" sz="1400" dirty="0"/>
              <a:t> 포트와 연결</a:t>
            </a:r>
          </a:p>
        </p:txBody>
      </p:sp>
    </p:spTree>
    <p:extLst>
      <p:ext uri="{BB962C8B-B14F-4D97-AF65-F5344CB8AC3E}">
        <p14:creationId xmlns:p14="http://schemas.microsoft.com/office/powerpoint/2010/main" val="165369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E6FA59-DE17-44BB-84BA-D754F30E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570406"/>
            <a:ext cx="6313251" cy="3830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81819-4DAC-45EC-A9C9-CA05FAEDD670}"/>
              </a:ext>
            </a:extLst>
          </p:cNvPr>
          <p:cNvSpPr/>
          <p:nvPr/>
        </p:nvSpPr>
        <p:spPr>
          <a:xfrm>
            <a:off x="354159" y="3054485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42FF3-634D-4854-AF5A-DC0B895411B6}"/>
              </a:ext>
            </a:extLst>
          </p:cNvPr>
          <p:cNvSpPr/>
          <p:nvPr/>
        </p:nvSpPr>
        <p:spPr>
          <a:xfrm>
            <a:off x="392385" y="4519959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79BD7-057B-40D0-B114-DAD62668CB62}"/>
              </a:ext>
            </a:extLst>
          </p:cNvPr>
          <p:cNvSpPr txBox="1"/>
          <p:nvPr/>
        </p:nvSpPr>
        <p:spPr>
          <a:xfrm>
            <a:off x="6915351" y="2815449"/>
            <a:ext cx="3551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판단 클래스 값의 변화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간결함을 위한 </a:t>
            </a:r>
            <a:r>
              <a:rPr lang="en-US" altLang="ko-KR" sz="1400" dirty="0" err="1"/>
              <a:t>a,b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클래스명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111234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642278-954E-4147-8751-9798B987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647600"/>
            <a:ext cx="4758998" cy="4134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E921C-E372-4FF4-A0CA-2D67D21F6BBC}"/>
              </a:ext>
            </a:extLst>
          </p:cNvPr>
          <p:cNvSpPr/>
          <p:nvPr/>
        </p:nvSpPr>
        <p:spPr>
          <a:xfrm>
            <a:off x="2470826" y="3666267"/>
            <a:ext cx="122568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0E151-144A-4BFC-9E1F-1C35EBB61455}"/>
              </a:ext>
            </a:extLst>
          </p:cNvPr>
          <p:cNvSpPr/>
          <p:nvPr/>
        </p:nvSpPr>
        <p:spPr>
          <a:xfrm>
            <a:off x="2675106" y="4285595"/>
            <a:ext cx="56420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0D49-BEF3-428C-83B1-16CA13B61583}"/>
              </a:ext>
            </a:extLst>
          </p:cNvPr>
          <p:cNvSpPr txBox="1"/>
          <p:nvPr/>
        </p:nvSpPr>
        <p:spPr>
          <a:xfrm>
            <a:off x="5578657" y="2647600"/>
            <a:ext cx="3551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업로드로 클라우드에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사이트 준비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고유의 모델 주소 위치 체크</a:t>
            </a:r>
          </a:p>
        </p:txBody>
      </p:sp>
    </p:spTree>
    <p:extLst>
      <p:ext uri="{BB962C8B-B14F-4D97-AF65-F5344CB8AC3E}">
        <p14:creationId xmlns:p14="http://schemas.microsoft.com/office/powerpoint/2010/main" val="88440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8CE1E-A1CA-499D-A059-A32CCFAF5FC2}"/>
              </a:ext>
            </a:extLst>
          </p:cNvPr>
          <p:cNvSpPr txBox="1"/>
          <p:nvPr/>
        </p:nvSpPr>
        <p:spPr>
          <a:xfrm>
            <a:off x="743248" y="2024608"/>
            <a:ext cx="534534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https://editor.p5js.org/krantas/sketches/IKUf43rB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73226E-8B1F-43A3-8AD1-CA90A3A7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772030"/>
            <a:ext cx="4330883" cy="4339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63DF59-AA0C-4BA5-BDF2-0327B34C30F5}"/>
              </a:ext>
            </a:extLst>
          </p:cNvPr>
          <p:cNvSpPr txBox="1"/>
          <p:nvPr/>
        </p:nvSpPr>
        <p:spPr>
          <a:xfrm>
            <a:off x="5193555" y="2772030"/>
            <a:ext cx="40574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P5 </a:t>
            </a:r>
            <a:r>
              <a:rPr lang="ko-KR" altLang="en-US" sz="1400" dirty="0" err="1"/>
              <a:t>티처블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연동 프로그램 라이브러리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아두이노와</a:t>
            </a:r>
            <a:r>
              <a:rPr lang="ko-KR" altLang="en-US" sz="1400" dirty="0"/>
              <a:t> 컴퓨터 연결 포트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티처블</a:t>
            </a:r>
            <a:r>
              <a:rPr lang="ko-KR" altLang="en-US" sz="1400" dirty="0"/>
              <a:t> 머신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주소 링크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Classifier </a:t>
            </a:r>
            <a:r>
              <a:rPr lang="ko-KR" altLang="en-US" sz="1400" dirty="0"/>
              <a:t>라는 객체에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0AB71-FEF0-44E1-87FF-2F4380BD0AD7}"/>
              </a:ext>
            </a:extLst>
          </p:cNvPr>
          <p:cNvSpPr/>
          <p:nvPr/>
        </p:nvSpPr>
        <p:spPr>
          <a:xfrm>
            <a:off x="3415923" y="3662575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3C8AB-BB18-4A46-B9C2-86F59B43EBFF}"/>
              </a:ext>
            </a:extLst>
          </p:cNvPr>
          <p:cNvSpPr/>
          <p:nvPr/>
        </p:nvSpPr>
        <p:spPr>
          <a:xfrm>
            <a:off x="1323292" y="3545313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18BE9-01EB-4A96-B4CD-5265A76C6285}"/>
              </a:ext>
            </a:extLst>
          </p:cNvPr>
          <p:cNvSpPr/>
          <p:nvPr/>
        </p:nvSpPr>
        <p:spPr>
          <a:xfrm>
            <a:off x="785745" y="4459713"/>
            <a:ext cx="2728980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DA023-E09C-43C6-9104-1C260C5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325456"/>
            <a:ext cx="5245691" cy="48395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C2BAD-2405-400F-BEA4-084E0B76693E}"/>
              </a:ext>
            </a:extLst>
          </p:cNvPr>
          <p:cNvSpPr/>
          <p:nvPr/>
        </p:nvSpPr>
        <p:spPr>
          <a:xfrm>
            <a:off x="1114825" y="4457700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310006-3B2F-41F1-98B0-36FBCC53ACAB}"/>
              </a:ext>
            </a:extLst>
          </p:cNvPr>
          <p:cNvSpPr/>
          <p:nvPr/>
        </p:nvSpPr>
        <p:spPr>
          <a:xfrm>
            <a:off x="1114826" y="2672425"/>
            <a:ext cx="4485024" cy="33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44213-E975-40C4-B87A-FE0E2E67FA4C}"/>
              </a:ext>
            </a:extLst>
          </p:cNvPr>
          <p:cNvSpPr txBox="1"/>
          <p:nvPr/>
        </p:nvSpPr>
        <p:spPr>
          <a:xfrm>
            <a:off x="5698534" y="4622482"/>
            <a:ext cx="4436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</a:t>
            </a:r>
            <a:r>
              <a:rPr lang="ko-KR" altLang="en-US" sz="1400" dirty="0"/>
              <a:t>  판독 결과를 </a:t>
            </a:r>
            <a:r>
              <a:rPr lang="en-US" altLang="ko-KR" sz="1400" dirty="0"/>
              <a:t>Serial </a:t>
            </a:r>
            <a:r>
              <a:rPr lang="ko-KR" altLang="en-US" sz="1400" dirty="0"/>
              <a:t>통신을 통해 </a:t>
            </a:r>
            <a:r>
              <a:rPr lang="ko-KR" altLang="en-US" sz="1400" dirty="0" err="1"/>
              <a:t>아두이노로</a:t>
            </a:r>
            <a:r>
              <a:rPr lang="ko-KR" altLang="en-US" sz="1400" dirty="0"/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371625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ABF5C8-BA92-40C8-8435-DD3099B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1" y="2407921"/>
            <a:ext cx="3490763" cy="1757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8AA309-7B24-4950-96AE-E125947B7C7B}"/>
              </a:ext>
            </a:extLst>
          </p:cNvPr>
          <p:cNvSpPr txBox="1"/>
          <p:nvPr/>
        </p:nvSpPr>
        <p:spPr>
          <a:xfrm>
            <a:off x="4865414" y="2407921"/>
            <a:ext cx="443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아두이노</a:t>
            </a:r>
            <a:endParaRPr lang="en-US" altLang="ko-KR" sz="1400" dirty="0"/>
          </a:p>
          <a:p>
            <a:r>
              <a:rPr lang="en-US" altLang="ko-KR" sz="1400" dirty="0"/>
              <a:t> - AVR </a:t>
            </a:r>
            <a:r>
              <a:rPr lang="ko-KR" altLang="en-US" sz="1400" dirty="0"/>
              <a:t>기반의 </a:t>
            </a:r>
            <a:r>
              <a:rPr lang="ko-KR" altLang="en-US" sz="1400" dirty="0" err="1"/>
              <a:t>마이크로컨트롤러</a:t>
            </a:r>
            <a:r>
              <a:rPr lang="ko-KR" altLang="en-US" sz="1400" dirty="0"/>
              <a:t> 개발 환경의 파생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프로그래밍을 통해 다양한 기능 활동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FA56B4-666E-4F4B-959B-59C8343C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602" y="4779661"/>
            <a:ext cx="3009256" cy="22256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3BA4D-D604-46FA-B17B-9E5F623E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14" y="4387859"/>
            <a:ext cx="3490763" cy="30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D8E76-82EF-4EB0-B817-D3BE54A9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8" y="1835211"/>
            <a:ext cx="4802237" cy="125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5498BA-3430-4658-92EC-2178705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31" y="3007974"/>
            <a:ext cx="5339218" cy="4395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4363E-A3F3-46D5-87A0-671E4CE9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4" y="2055812"/>
            <a:ext cx="2638425" cy="1724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1F8A6A-4E95-425C-BC7D-EEC12E5F21AD}"/>
              </a:ext>
            </a:extLst>
          </p:cNvPr>
          <p:cNvGrpSpPr/>
          <p:nvPr/>
        </p:nvGrpSpPr>
        <p:grpSpPr>
          <a:xfrm>
            <a:off x="223519" y="4186136"/>
            <a:ext cx="4820766" cy="3065053"/>
            <a:chOff x="-1" y="4338536"/>
            <a:chExt cx="4820766" cy="306505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46E08A2-67DC-4A51-9890-90ABC5486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3104"/>
            <a:stretch/>
          </p:blipFill>
          <p:spPr bwMode="auto">
            <a:xfrm>
              <a:off x="184382" y="4338536"/>
              <a:ext cx="4636383" cy="282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7C78A3-DAD9-49DB-BCC8-47142D5B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5390040"/>
              <a:ext cx="2982997" cy="20135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860867-3C7C-4422-B059-AD0A74738E80}"/>
              </a:ext>
            </a:extLst>
          </p:cNvPr>
          <p:cNvSpPr/>
          <p:nvPr/>
        </p:nvSpPr>
        <p:spPr>
          <a:xfrm>
            <a:off x="5175031" y="3779837"/>
            <a:ext cx="3416519" cy="480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BF268-A14A-409D-A080-29894E1ED929}"/>
              </a:ext>
            </a:extLst>
          </p:cNvPr>
          <p:cNvSpPr txBox="1"/>
          <p:nvPr/>
        </p:nvSpPr>
        <p:spPr>
          <a:xfrm>
            <a:off x="7879503" y="4300127"/>
            <a:ext cx="2669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Serial</a:t>
            </a:r>
            <a:r>
              <a:rPr lang="ko-KR" altLang="en-US" sz="1400" dirty="0"/>
              <a:t> 통신으로 넘어온 데이터를 </a:t>
            </a:r>
            <a:r>
              <a:rPr lang="en-US" altLang="ko-KR" sz="1400" dirty="0"/>
              <a:t>data </a:t>
            </a:r>
            <a:r>
              <a:rPr lang="ko-KR" altLang="en-US" sz="1400" dirty="0"/>
              <a:t>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400571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064625" cy="400110"/>
            <a:chOff x="143742" y="1435101"/>
            <a:chExt cx="306462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070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 결과 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833654-1CE1-4C61-AA54-3A36D80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928149"/>
            <a:ext cx="4505023" cy="5152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7A8AA-2953-42C7-8D77-39BDFC8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52" y="1928149"/>
            <a:ext cx="3561066" cy="2692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F1530-A42B-4B6E-99FD-0D94BA7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2" y="4620848"/>
            <a:ext cx="356106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6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645280" cy="400110"/>
            <a:chOff x="143742" y="1435101"/>
            <a:chExt cx="264528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98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AI_IoT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사용 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AI 교육 자료 예시">
            <a:hlinkClick r:id="" action="ppaction://media"/>
            <a:extLst>
              <a:ext uri="{FF2B5EF4-FFF2-40B4-BE49-F238E27FC236}">
                <a16:creationId xmlns:a16="http://schemas.microsoft.com/office/drawing/2014/main" id="{014C7EBE-F49F-493C-974B-8EDD94D97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468" y="2182523"/>
            <a:ext cx="6492875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EFA26-06BF-400A-9D9D-F4450CF32810}"/>
              </a:ext>
            </a:extLst>
          </p:cNvPr>
          <p:cNvSpPr txBox="1"/>
          <p:nvPr/>
        </p:nvSpPr>
        <p:spPr>
          <a:xfrm>
            <a:off x="4011100" y="6287134"/>
            <a:ext cx="266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동영상 예시 자료</a:t>
            </a:r>
          </a:p>
        </p:txBody>
      </p:sp>
    </p:spTree>
    <p:extLst>
      <p:ext uri="{BB962C8B-B14F-4D97-AF65-F5344CB8AC3E}">
        <p14:creationId xmlns:p14="http://schemas.microsoft.com/office/powerpoint/2010/main" val="17419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3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5FDFCE-FF72-4421-97FF-A4E03935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9" y="1928149"/>
            <a:ext cx="6450475" cy="53265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43956" y="2956278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3ACF8-ECFA-4185-8E8D-732BA4C8F255}"/>
              </a:ext>
            </a:extLst>
          </p:cNvPr>
          <p:cNvSpPr txBox="1"/>
          <p:nvPr/>
        </p:nvSpPr>
        <p:spPr>
          <a:xfrm>
            <a:off x="7213459" y="2694668"/>
            <a:ext cx="3262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모델 생성 후 </a:t>
            </a:r>
            <a:endParaRPr lang="en-US" altLang="ko-KR" sz="1400" dirty="0"/>
          </a:p>
          <a:p>
            <a:r>
              <a:rPr lang="en-US" altLang="ko-KR" sz="1400" dirty="0" err="1"/>
              <a:t>Tensorflow</a:t>
            </a:r>
            <a:r>
              <a:rPr lang="en-US" altLang="ko-KR" sz="1400" dirty="0"/>
              <a:t> </a:t>
            </a:r>
            <a:r>
              <a:rPr lang="ko-KR" altLang="en-US" sz="1400" dirty="0"/>
              <a:t>탭에서 </a:t>
            </a:r>
            <a:r>
              <a:rPr lang="en-US" altLang="ko-KR" sz="1400" dirty="0" err="1"/>
              <a:t>Keras</a:t>
            </a:r>
            <a:r>
              <a:rPr lang="en-US" altLang="ko-KR" sz="1400" dirty="0"/>
              <a:t> </a:t>
            </a:r>
            <a:r>
              <a:rPr lang="ko-KR" altLang="en-US" sz="1400" dirty="0"/>
              <a:t>모델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압축해제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0CBBD-784A-469B-9539-0B11F584E9A6}"/>
              </a:ext>
            </a:extLst>
          </p:cNvPr>
          <p:cNvSpPr/>
          <p:nvPr/>
        </p:nvSpPr>
        <p:spPr>
          <a:xfrm>
            <a:off x="568079" y="4741486"/>
            <a:ext cx="6439537" cy="2606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7213459" y="5917646"/>
            <a:ext cx="3262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텐서플로우에서</a:t>
            </a:r>
            <a:r>
              <a:rPr lang="ko-KR" altLang="en-US" sz="1400" dirty="0"/>
              <a:t> 모델을 사용 할 수 있는</a:t>
            </a:r>
            <a:endParaRPr lang="en-US" altLang="ko-KR" sz="1400" dirty="0"/>
          </a:p>
          <a:p>
            <a:r>
              <a:rPr lang="ko-KR" altLang="en-US" sz="1400" dirty="0"/>
              <a:t>코드 복사 이후 </a:t>
            </a:r>
            <a:r>
              <a:rPr lang="ko-KR" altLang="en-US" sz="1400" dirty="0" err="1"/>
              <a:t>코랩에</a:t>
            </a:r>
            <a:r>
              <a:rPr lang="ko-KR" altLang="en-US" sz="1400" dirty="0"/>
              <a:t> 붙여 넣기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3315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2946240" y="5535234"/>
            <a:ext cx="7868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모델을 드래그 또는 업로드 버튼을 이용한 업로드</a:t>
            </a:r>
            <a:endParaRPr lang="en-US" altLang="ko-KR" sz="2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14DBB0-84B2-4BBD-BA58-C9B70A00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2032583"/>
            <a:ext cx="2437914" cy="5527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4207BC-AB65-4386-AA8C-5DA9BF66D159}"/>
              </a:ext>
            </a:extLst>
          </p:cNvPr>
          <p:cNvSpPr/>
          <p:nvPr/>
        </p:nvSpPr>
        <p:spPr>
          <a:xfrm>
            <a:off x="508327" y="3779837"/>
            <a:ext cx="2178429" cy="37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366EA-2A61-4CEF-84D4-E30A4B3E6EC4}"/>
              </a:ext>
            </a:extLst>
          </p:cNvPr>
          <p:cNvSpPr/>
          <p:nvPr/>
        </p:nvSpPr>
        <p:spPr>
          <a:xfrm>
            <a:off x="568080" y="3119440"/>
            <a:ext cx="598229" cy="292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2F4392-9B4D-494F-8EB9-D9359EE3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243" y="2740907"/>
            <a:ext cx="5828825" cy="242682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3224B87-8552-44E4-B745-A86B6A47DC7C}"/>
              </a:ext>
            </a:extLst>
          </p:cNvPr>
          <p:cNvSpPr/>
          <p:nvPr/>
        </p:nvSpPr>
        <p:spPr>
          <a:xfrm rot="10800000">
            <a:off x="2780991" y="3754201"/>
            <a:ext cx="278443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34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354159" y="5770025"/>
            <a:ext cx="88011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구간만 복사</a:t>
            </a:r>
            <a:endParaRPr lang="en-US" altLang="ko-KR" sz="2800" dirty="0"/>
          </a:p>
          <a:p>
            <a:r>
              <a:rPr lang="en-US" altLang="ko-KR" sz="2800" dirty="0"/>
              <a:t>1</a:t>
            </a:r>
            <a:r>
              <a:rPr lang="ko-KR" altLang="en-US" sz="2800" dirty="0"/>
              <a:t>구간 </a:t>
            </a:r>
            <a:r>
              <a:rPr lang="en-US" altLang="ko-KR" sz="2800" dirty="0"/>
              <a:t>data = </a:t>
            </a:r>
            <a:r>
              <a:rPr lang="en-US" altLang="ko-KR" sz="2800" dirty="0" err="1"/>
              <a:t>np.ndarry</a:t>
            </a:r>
            <a:r>
              <a:rPr lang="en-US" altLang="ko-KR" sz="2800" dirty="0"/>
              <a:t> </a:t>
            </a:r>
            <a:r>
              <a:rPr lang="ko-KR" altLang="en-US" sz="2800" dirty="0"/>
              <a:t>구간 까지 함께 정의</a:t>
            </a:r>
            <a:endParaRPr lang="en-US" altLang="ko-KR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2486E-2E82-447B-BB81-F96CAE57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182523"/>
            <a:ext cx="7140033" cy="22713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60BDFE-1EB4-4E30-BE5B-BF02FB848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1"/>
          <a:stretch/>
        </p:blipFill>
        <p:spPr>
          <a:xfrm>
            <a:off x="508327" y="4453916"/>
            <a:ext cx="5265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12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13C21A-CF03-48AF-B6A7-DBC6E5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" y="2182523"/>
            <a:ext cx="4577856" cy="53150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08327" y="3294615"/>
            <a:ext cx="2289780" cy="656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455683-DA78-4C93-A0E0-14D60480957A}"/>
              </a:ext>
            </a:extLst>
          </p:cNvPr>
          <p:cNvSpPr/>
          <p:nvPr/>
        </p:nvSpPr>
        <p:spPr>
          <a:xfrm>
            <a:off x="1923943" y="5046886"/>
            <a:ext cx="874164" cy="43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60F475-2931-47A7-991F-5822DF86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51" y="2182523"/>
            <a:ext cx="3462539" cy="51974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F2106F-2E8D-4CC9-9647-75502F5CB804}"/>
              </a:ext>
            </a:extLst>
          </p:cNvPr>
          <p:cNvSpPr/>
          <p:nvPr/>
        </p:nvSpPr>
        <p:spPr>
          <a:xfrm>
            <a:off x="8139436" y="3489927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B18D5D-0782-4C10-97C4-FE9DD1173306}"/>
              </a:ext>
            </a:extLst>
          </p:cNvPr>
          <p:cNvSpPr/>
          <p:nvPr/>
        </p:nvSpPr>
        <p:spPr>
          <a:xfrm>
            <a:off x="8139436" y="630650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1978E6-5F94-498C-9C99-DF1FF7DFA3BA}"/>
              </a:ext>
            </a:extLst>
          </p:cNvPr>
          <p:cNvGrpSpPr/>
          <p:nvPr/>
        </p:nvGrpSpPr>
        <p:grpSpPr>
          <a:xfrm>
            <a:off x="5462845" y="2513780"/>
            <a:ext cx="4609069" cy="2838450"/>
            <a:chOff x="5532802" y="3075580"/>
            <a:chExt cx="6296142" cy="2838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1CD21A-1030-4085-92E7-5361C4BE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802" y="3075580"/>
              <a:ext cx="6296142" cy="2838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B380D8-818C-47C9-AF04-1846C0F00FEC}"/>
                </a:ext>
              </a:extLst>
            </p:cNvPr>
            <p:cNvSpPr/>
            <p:nvPr/>
          </p:nvSpPr>
          <p:spPr>
            <a:xfrm>
              <a:off x="6605399" y="4724400"/>
              <a:ext cx="1624201" cy="673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9729C62F-60B1-4CF5-B18F-B4860EC8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0" t="10185" r="44167" b="30370"/>
          <a:stretch/>
        </p:blipFill>
        <p:spPr>
          <a:xfrm>
            <a:off x="231519" y="2513780"/>
            <a:ext cx="4997450" cy="47320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2730244" y="183521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크롬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–</a:t>
            </a:r>
            <a:r>
              <a:rPr lang="ko-KR" altLang="en-US" sz="2400" dirty="0" err="1">
                <a:latin typeface="+mn-ea"/>
              </a:rPr>
              <a:t>검색창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en-US" altLang="ko-KR" sz="2400" dirty="0">
                <a:latin typeface="+mn-ea"/>
              </a:rPr>
              <a:t>] – 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ko-KR" altLang="en-US" sz="2400" dirty="0">
                <a:latin typeface="+mn-ea"/>
              </a:rPr>
              <a:t> 접속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구간 축약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06176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 옮기기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7324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B61017-81DE-4BDD-859D-9C233734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698"/>
            <a:ext cx="7306446" cy="20036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346523-B4CE-4243-84CA-B83B6F37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74" y="2004179"/>
            <a:ext cx="4011294" cy="48945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2D80BE-CB14-4E22-BE9E-7198112A304F}"/>
              </a:ext>
            </a:extLst>
          </p:cNvPr>
          <p:cNvSpPr/>
          <p:nvPr/>
        </p:nvSpPr>
        <p:spPr>
          <a:xfrm>
            <a:off x="3846067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296635-40A0-4978-B424-FA522C52CE49}"/>
              </a:ext>
            </a:extLst>
          </p:cNvPr>
          <p:cNvSpPr/>
          <p:nvPr/>
        </p:nvSpPr>
        <p:spPr>
          <a:xfrm>
            <a:off x="8456906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BE3AEF-8EA1-4204-9166-4087F876915C}"/>
              </a:ext>
            </a:extLst>
          </p:cNvPr>
          <p:cNvSpPr/>
          <p:nvPr/>
        </p:nvSpPr>
        <p:spPr>
          <a:xfrm>
            <a:off x="8456906" y="6437029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3B7C54B-F4CE-4EDE-8480-0C725088EDC1}"/>
              </a:ext>
            </a:extLst>
          </p:cNvPr>
          <p:cNvSpPr/>
          <p:nvPr/>
        </p:nvSpPr>
        <p:spPr>
          <a:xfrm>
            <a:off x="4876800" y="6581422"/>
            <a:ext cx="1298222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364563-EB4F-4224-8ED9-B61C55721A7C}"/>
              </a:ext>
            </a:extLst>
          </p:cNvPr>
          <p:cNvSpPr txBox="1"/>
          <p:nvPr/>
        </p:nvSpPr>
        <p:spPr>
          <a:xfrm>
            <a:off x="928737" y="6517701"/>
            <a:ext cx="4011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/>
              <a:t>실행시</a:t>
            </a:r>
            <a:r>
              <a:rPr lang="ko-KR" altLang="en-US" sz="2800" dirty="0"/>
              <a:t> 사진 촬영 구간</a:t>
            </a:r>
            <a:endParaRPr lang="en-US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0659CD-4976-4114-8B67-DD569DC7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9" y="3572028"/>
            <a:ext cx="407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11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93FDFD-FB59-466E-BE1E-25DB47ECA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3"/>
          <a:stretch/>
        </p:blipFill>
        <p:spPr>
          <a:xfrm>
            <a:off x="431244" y="2060000"/>
            <a:ext cx="5953125" cy="482208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5341F7-EB04-4F90-B9AA-5DF20A2367BB}"/>
              </a:ext>
            </a:extLst>
          </p:cNvPr>
          <p:cNvSpPr/>
          <p:nvPr/>
        </p:nvSpPr>
        <p:spPr>
          <a:xfrm rot="10800000">
            <a:off x="3160888" y="2201334"/>
            <a:ext cx="3826933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54241-8E19-4AAB-BABB-74E4986E2626}"/>
              </a:ext>
            </a:extLst>
          </p:cNvPr>
          <p:cNvSpPr txBox="1"/>
          <p:nvPr/>
        </p:nvSpPr>
        <p:spPr>
          <a:xfrm>
            <a:off x="6987821" y="2060000"/>
            <a:ext cx="3488268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캡처  파일과 동일한 이름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코랩에서</a:t>
            </a:r>
            <a:r>
              <a:rPr lang="ko-KR" altLang="en-US" dirty="0"/>
              <a:t> 제공되는 예시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test_photo.jpg </a:t>
            </a:r>
          </a:p>
          <a:p>
            <a:r>
              <a:rPr lang="en-US" altLang="ko-KR" dirty="0"/>
              <a:t> photo.jpg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개로 통일</a:t>
            </a:r>
            <a:endParaRPr lang="en-US" altLang="ko-KR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837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BE95B9-01B6-4284-A2B2-E4AF44F0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337599"/>
            <a:ext cx="6217620" cy="41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1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09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BA5B3C-CFD9-4F96-8428-9CE7604F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1928149"/>
            <a:ext cx="9444494" cy="48027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316FE-312A-4408-91A1-AC0552C57AB6}"/>
              </a:ext>
            </a:extLst>
          </p:cNvPr>
          <p:cNvSpPr/>
          <p:nvPr/>
        </p:nvSpPr>
        <p:spPr>
          <a:xfrm>
            <a:off x="4565523" y="2110261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가위바위보 게임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597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3394D2-913D-4B48-A117-96F02EB2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017536"/>
            <a:ext cx="8269556" cy="50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4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44A0FD-E5FB-4974-9C87-8914CD5E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1928149"/>
            <a:ext cx="9696832" cy="43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6225690" y="2456398"/>
            <a:ext cx="346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Audio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Pose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CBDEB9B-52F7-4CA3-91FA-957826260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2521078"/>
            <a:ext cx="5466434" cy="2244936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6711A37-3CFC-46F0-94AC-E28DFEC33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1"/>
          <a:stretch/>
        </p:blipFill>
        <p:spPr>
          <a:xfrm>
            <a:off x="592772" y="4895393"/>
            <a:ext cx="5466433" cy="24422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D6732A-D0FA-4583-B2FB-F9D53BDAAF52}"/>
              </a:ext>
            </a:extLst>
          </p:cNvPr>
          <p:cNvGrpSpPr/>
          <p:nvPr/>
        </p:nvGrpSpPr>
        <p:grpSpPr>
          <a:xfrm>
            <a:off x="743248" y="2257216"/>
            <a:ext cx="3638528" cy="2373549"/>
            <a:chOff x="0" y="1835212"/>
            <a:chExt cx="12192000" cy="5022788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5800FF-1956-4341-B25E-38A432C0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5212"/>
              <a:ext cx="12192000" cy="502278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E22D8-0F76-4A57-9252-4CD5E16FE03F}"/>
                </a:ext>
              </a:extLst>
            </p:cNvPr>
            <p:cNvSpPr/>
            <p:nvPr/>
          </p:nvSpPr>
          <p:spPr>
            <a:xfrm>
              <a:off x="1162301" y="3960112"/>
              <a:ext cx="958599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769A64E-9073-47A4-8582-BDF23638E384}"/>
                </a:ext>
              </a:extLst>
            </p:cNvPr>
            <p:cNvSpPr/>
            <p:nvPr/>
          </p:nvSpPr>
          <p:spPr>
            <a:xfrm flipH="1" flipV="1">
              <a:off x="2225715" y="4103019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5EF964-CABB-4065-ADC9-3E07128A4F27}"/>
              </a:ext>
            </a:extLst>
          </p:cNvPr>
          <p:cNvGrpSpPr/>
          <p:nvPr/>
        </p:nvGrpSpPr>
        <p:grpSpPr>
          <a:xfrm>
            <a:off x="5559200" y="2257216"/>
            <a:ext cx="3522428" cy="2373549"/>
            <a:chOff x="143742" y="1928149"/>
            <a:chExt cx="12192000" cy="5013041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FEEFEF-B92D-4E63-9486-30F63F54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42" y="1928149"/>
              <a:ext cx="12192000" cy="50130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BAA168-101D-4DCC-8A1D-E856AC7D4F64}"/>
                </a:ext>
              </a:extLst>
            </p:cNvPr>
            <p:cNvSpPr/>
            <p:nvPr/>
          </p:nvSpPr>
          <p:spPr>
            <a:xfrm>
              <a:off x="1346459" y="4919602"/>
              <a:ext cx="2150083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E6081C4-EC7E-4BA2-9326-F6136ED20C2C}"/>
                </a:ext>
              </a:extLst>
            </p:cNvPr>
            <p:cNvSpPr/>
            <p:nvPr/>
          </p:nvSpPr>
          <p:spPr>
            <a:xfrm flipH="1" flipV="1">
              <a:off x="3626757" y="5031737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4D14E-18E8-4B9E-A0BA-06A14F92F2B2}"/>
              </a:ext>
            </a:extLst>
          </p:cNvPr>
          <p:cNvGrpSpPr/>
          <p:nvPr/>
        </p:nvGrpSpPr>
        <p:grpSpPr>
          <a:xfrm>
            <a:off x="743249" y="4684355"/>
            <a:ext cx="3580478" cy="2694562"/>
            <a:chOff x="24875" y="1835212"/>
            <a:chExt cx="12051857" cy="5022788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42C5236-1B80-4551-8066-E1EF34C02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49"/>
            <a:stretch/>
          </p:blipFill>
          <p:spPr>
            <a:xfrm>
              <a:off x="24875" y="1835212"/>
              <a:ext cx="12051857" cy="502278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B6E7D42-ADEA-4B5F-B5C3-D0171FF56FA0}"/>
                </a:ext>
              </a:extLst>
            </p:cNvPr>
            <p:cNvSpPr/>
            <p:nvPr/>
          </p:nvSpPr>
          <p:spPr>
            <a:xfrm flipV="1">
              <a:off x="3695700" y="3949700"/>
              <a:ext cx="2425175" cy="2108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D7796F-76ED-47F9-B94A-B881EB6C58FD}"/>
              </a:ext>
            </a:extLst>
          </p:cNvPr>
          <p:cNvGrpSpPr/>
          <p:nvPr/>
        </p:nvGrpSpPr>
        <p:grpSpPr>
          <a:xfrm>
            <a:off x="5559200" y="4684355"/>
            <a:ext cx="3522428" cy="2571026"/>
            <a:chOff x="2" y="1835214"/>
            <a:chExt cx="11985202" cy="4878587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989715-A054-4DEA-8ED3-FC89D7B1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6" b="2871"/>
            <a:stretch/>
          </p:blipFill>
          <p:spPr>
            <a:xfrm>
              <a:off x="2" y="1835214"/>
              <a:ext cx="11985202" cy="487858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7917F8-1797-48F6-8073-BC95564FA988}"/>
                </a:ext>
              </a:extLst>
            </p:cNvPr>
            <p:cNvSpPr/>
            <p:nvPr/>
          </p:nvSpPr>
          <p:spPr>
            <a:xfrm flipV="1">
              <a:off x="6604000" y="3987800"/>
              <a:ext cx="2209800" cy="1711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87C8F5F6-F633-4D4D-A6FE-BB309E77A666}"/>
                </a:ext>
              </a:extLst>
            </p:cNvPr>
            <p:cNvSpPr/>
            <p:nvPr/>
          </p:nvSpPr>
          <p:spPr>
            <a:xfrm flipH="1" flipV="1">
              <a:off x="8910480" y="3987800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7DDEB46B-B0B8-40B4-A4EE-C55B542E8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4" y="2412562"/>
            <a:ext cx="4562272" cy="32498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534934-FF77-4E92-A0A2-AF0300C2B956}"/>
              </a:ext>
            </a:extLst>
          </p:cNvPr>
          <p:cNvSpPr txBox="1"/>
          <p:nvPr/>
        </p:nvSpPr>
        <p:spPr>
          <a:xfrm>
            <a:off x="5807400" y="2221585"/>
            <a:ext cx="405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 </a:t>
            </a:r>
            <a:r>
              <a:rPr lang="ko-KR" altLang="en-US" sz="1600" b="1" dirty="0">
                <a:latin typeface="+mn-ea"/>
              </a:rPr>
              <a:t>모델 결과에 따라 </a:t>
            </a:r>
            <a:r>
              <a:rPr lang="en-US" altLang="ko-KR" sz="1600" b="1" dirty="0">
                <a:latin typeface="+mn-ea"/>
              </a:rPr>
              <a:t>Output</a:t>
            </a:r>
            <a:r>
              <a:rPr lang="ko-KR" altLang="en-US" sz="1600" b="1" dirty="0">
                <a:latin typeface="+mn-ea"/>
              </a:rPr>
              <a:t> 값이 결정 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Export mode </a:t>
            </a:r>
            <a:r>
              <a:rPr lang="ko-KR" altLang="en-US" sz="1600" b="1" dirty="0">
                <a:latin typeface="+mn-ea"/>
              </a:rPr>
              <a:t>을 통해 다양한 추가 기능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BACD0-B4BD-4EEA-87E1-AD3E13D6907A}"/>
              </a:ext>
            </a:extLst>
          </p:cNvPr>
          <p:cNvSpPr/>
          <p:nvPr/>
        </p:nvSpPr>
        <p:spPr>
          <a:xfrm>
            <a:off x="4552544" y="3025302"/>
            <a:ext cx="784761" cy="323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5F482-34F4-4D00-9C63-BF2D3DEAF9B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1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31283F63-3105-4ED8-9E0D-EBB06FF94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" y="2029229"/>
            <a:ext cx="4819056" cy="25524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06F39-3D90-462F-B99D-ACE9C5B7C75A}"/>
              </a:ext>
            </a:extLst>
          </p:cNvPr>
          <p:cNvSpPr/>
          <p:nvPr/>
        </p:nvSpPr>
        <p:spPr>
          <a:xfrm>
            <a:off x="2615035" y="289912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86C8C-D735-4602-A676-51ECABDBB991}"/>
              </a:ext>
            </a:extLst>
          </p:cNvPr>
          <p:cNvSpPr txBox="1"/>
          <p:nvPr/>
        </p:nvSpPr>
        <p:spPr>
          <a:xfrm>
            <a:off x="5345906" y="2029229"/>
            <a:ext cx="405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완성된 모델을 온라인에 활용되어 사용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웹페이지를 이용한 온라인 주소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F5134C-4DF2-41BA-B6A1-207677BDB620}"/>
              </a:ext>
            </a:extLst>
          </p:cNvPr>
          <p:cNvSpPr/>
          <p:nvPr/>
        </p:nvSpPr>
        <p:spPr>
          <a:xfrm>
            <a:off x="1528163" y="3240015"/>
            <a:ext cx="2689196" cy="14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094FA-ECB5-48B5-939B-A77B8F1D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4775746"/>
            <a:ext cx="4805549" cy="23892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6DA2A-B31A-479A-8796-CB2EF7E7AC37}"/>
              </a:ext>
            </a:extLst>
          </p:cNvPr>
          <p:cNvSpPr/>
          <p:nvPr/>
        </p:nvSpPr>
        <p:spPr>
          <a:xfrm>
            <a:off x="2889111" y="553663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01D845-F762-41CB-902C-828F4BE1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9" y="4775746"/>
            <a:ext cx="1781175" cy="1400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4B9B1-1CA7-49FF-84A6-ECD2B460C301}"/>
              </a:ext>
            </a:extLst>
          </p:cNvPr>
          <p:cNvSpPr txBox="1"/>
          <p:nvPr/>
        </p:nvSpPr>
        <p:spPr>
          <a:xfrm>
            <a:off x="5302689" y="5837367"/>
            <a:ext cx="512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AI </a:t>
            </a:r>
            <a:r>
              <a:rPr lang="ko-KR" altLang="en-US" sz="1600" b="1" dirty="0">
                <a:latin typeface="+mn-ea"/>
              </a:rPr>
              <a:t>분류 모델을 파일로 보유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사과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배에 관한 사진 데이터를 보관 하고 있지 않고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사과와 배를 나누는 알고리즘을 통해 적인 용량으로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확보 가능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F0C5A-6FFA-49E5-8023-AA697B6FE5B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69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CE222F-7FA9-4677-B3D4-9562ED6EFE09}"/>
              </a:ext>
            </a:extLst>
          </p:cNvPr>
          <p:cNvGrpSpPr/>
          <p:nvPr/>
        </p:nvGrpSpPr>
        <p:grpSpPr>
          <a:xfrm>
            <a:off x="389022" y="2430832"/>
            <a:ext cx="4341599" cy="2931164"/>
            <a:chOff x="592770" y="2778972"/>
            <a:chExt cx="4341599" cy="29311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363885-CE36-4F2A-94E0-5C96598B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770" y="2778972"/>
              <a:ext cx="4341599" cy="293116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0375BD-F640-474A-B1F2-7C4017D23469}"/>
                </a:ext>
              </a:extLst>
            </p:cNvPr>
            <p:cNvSpPr/>
            <p:nvPr/>
          </p:nvSpPr>
          <p:spPr>
            <a:xfrm>
              <a:off x="616061" y="5359940"/>
              <a:ext cx="538949" cy="350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94BE15F-22D4-42BE-B742-DAE9999B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54" y="2430832"/>
            <a:ext cx="4341599" cy="293116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5525820" y="4580540"/>
            <a:ext cx="845797" cy="61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C7F04-8D77-4F09-962D-982E3183838E}"/>
              </a:ext>
            </a:extLst>
          </p:cNvPr>
          <p:cNvSpPr txBox="1"/>
          <p:nvPr/>
        </p:nvSpPr>
        <p:spPr>
          <a:xfrm>
            <a:off x="389022" y="6106472"/>
            <a:ext cx="55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온라인 플랫폼 개발 환경에서 </a:t>
            </a:r>
            <a:r>
              <a:rPr lang="en-US" altLang="ko-KR" sz="1600" dirty="0">
                <a:latin typeface="+mn-ea"/>
              </a:rPr>
              <a:t>HTML </a:t>
            </a:r>
            <a:r>
              <a:rPr lang="ko-KR" altLang="en-US" sz="1600" dirty="0">
                <a:latin typeface="+mn-ea"/>
              </a:rPr>
              <a:t>코드 기초 완성 자료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1663-459B-44EB-82CD-F558071A681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9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Words>903</Words>
  <Application>Microsoft Office PowerPoint</Application>
  <PresentationFormat>사용자 지정</PresentationFormat>
  <Paragraphs>319</Paragraphs>
  <Slides>48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205</cp:revision>
  <dcterms:created xsi:type="dcterms:W3CDTF">2019-12-13T00:37:28Z</dcterms:created>
  <dcterms:modified xsi:type="dcterms:W3CDTF">2021-05-25T01:10:06Z</dcterms:modified>
</cp:coreProperties>
</file>